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3"/>
  </p:notesMasterIdLst>
  <p:sldIdLst>
    <p:sldId id="271" r:id="rId5"/>
    <p:sldId id="272" r:id="rId6"/>
    <p:sldId id="289" r:id="rId7"/>
    <p:sldId id="290" r:id="rId8"/>
    <p:sldId id="292" r:id="rId9"/>
    <p:sldId id="291" r:id="rId10"/>
    <p:sldId id="293" r:id="rId11"/>
    <p:sldId id="296" r:id="rId12"/>
    <p:sldId id="297" r:id="rId13"/>
    <p:sldId id="314" r:id="rId14"/>
    <p:sldId id="306" r:id="rId15"/>
    <p:sldId id="309" r:id="rId16"/>
    <p:sldId id="315" r:id="rId17"/>
    <p:sldId id="310" r:id="rId18"/>
    <p:sldId id="316" r:id="rId19"/>
    <p:sldId id="313" r:id="rId20"/>
    <p:sldId id="301" r:id="rId21"/>
    <p:sldId id="30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66" d="100"/>
          <a:sy n="66" d="100"/>
        </p:scale>
        <p:origin x="-1210" y="-408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</a:t>
            </a:r>
            <a:r>
              <a:rPr lang="ru-RU" sz="1700" dirty="0" smtClean="0"/>
              <a:t>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</a:t>
            </a:r>
            <a:r>
              <a:rPr lang="ru-RU" sz="1700" dirty="0" smtClean="0"/>
              <a:t>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823" y="2087115"/>
            <a:ext cx="5600873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6" y="2087115"/>
            <a:ext cx="6191612" cy="352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53" y="1939321"/>
            <a:ext cx="5371307" cy="35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22" y="2136531"/>
            <a:ext cx="8857737" cy="407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Научная новизна </a:t>
            </a:r>
            <a:r>
              <a:rPr lang="ru-RU" sz="2800" dirty="0" smtClean="0">
                <a:solidFill>
                  <a:srgbClr val="0E2D69"/>
                </a:solidFill>
              </a:rPr>
              <a:t>и </a:t>
            </a:r>
            <a:r>
              <a:rPr lang="ru-RU" sz="2800" dirty="0">
                <a:solidFill>
                  <a:srgbClr val="0E2D69"/>
                </a:solidFill>
              </a:rPr>
              <a:t>практическая 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3319" y="2358226"/>
            <a:ext cx="5673995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ru-RU" sz="1800" dirty="0"/>
          </a:p>
        </p:txBody>
      </p:sp>
      <p:pic>
        <p:nvPicPr>
          <p:cNvPr id="1126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" y="2497122"/>
            <a:ext cx="4968121" cy="33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</a:t>
            </a:r>
            <a:r>
              <a:rPr lang="ru-RU" sz="2800" dirty="0" smtClean="0">
                <a:solidFill>
                  <a:srgbClr val="0E2D69"/>
                </a:solidFill>
              </a:rPr>
              <a:t>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57183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</a:t>
            </a:r>
            <a:r>
              <a:rPr lang="ru-RU" sz="1800" dirty="0" smtClean="0"/>
              <a:t>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  <a:endParaRPr lang="ru-RU" sz="1800" dirty="0" smtClean="0"/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5913" y="1962912"/>
            <a:ext cx="5403423" cy="4425696"/>
          </a:xfrm>
        </p:spPr>
        <p:txBody>
          <a:bodyPr>
            <a:normAutofit fontScale="92500" lnSpcReduction="10000"/>
          </a:bodyPr>
          <a:lstStyle/>
          <a:p>
            <a:r>
              <a:rPr lang="ru-RU" sz="1400" dirty="0" smtClean="0"/>
              <a:t>Информационные </a:t>
            </a:r>
            <a:r>
              <a:rPr lang="ru-RU" sz="1400" b="1" dirty="0"/>
              <a:t>технологии</a:t>
            </a:r>
            <a:r>
              <a:rPr lang="ru-RU" sz="1400" dirty="0"/>
              <a:t> (IT</a:t>
            </a:r>
            <a:r>
              <a:rPr lang="ru-RU" sz="1400" dirty="0" smtClean="0"/>
              <a:t>): </a:t>
            </a:r>
            <a:r>
              <a:rPr lang="ru-RU" sz="14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Когнитивные карты: </a:t>
            </a:r>
            <a:r>
              <a:rPr lang="ru-RU" sz="1400" dirty="0"/>
              <a:t>Психологический инструмент, используемый для представления знаний, представлений и восприятий. Применяются в моделировании сложных систем и проблем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Нечеткие </a:t>
            </a:r>
            <a:r>
              <a:rPr lang="ru-RU" sz="1400" dirty="0"/>
              <a:t>когнитивные карты (</a:t>
            </a:r>
            <a:r>
              <a:rPr lang="ru-RU" sz="1400" dirty="0" err="1"/>
              <a:t>Fuzzy</a:t>
            </a:r>
            <a:r>
              <a:rPr lang="ru-RU" sz="1400" dirty="0"/>
              <a:t> </a:t>
            </a:r>
            <a:r>
              <a:rPr lang="ru-RU" sz="1400" dirty="0" err="1"/>
              <a:t>Cognitive</a:t>
            </a:r>
            <a:r>
              <a:rPr lang="ru-RU" sz="1400" dirty="0"/>
              <a:t> </a:t>
            </a:r>
            <a:r>
              <a:rPr lang="ru-RU" sz="1400" dirty="0" err="1"/>
              <a:t>Maps</a:t>
            </a:r>
            <a:r>
              <a:rPr lang="ru-RU" sz="1400" dirty="0"/>
              <a:t>, FCM</a:t>
            </a:r>
            <a:r>
              <a:rPr lang="ru-RU" sz="1400" dirty="0" smtClean="0"/>
              <a:t>): </a:t>
            </a:r>
            <a:r>
              <a:rPr lang="ru-RU" sz="14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400" dirty="0" smtClean="0"/>
              <a:t>.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Факторы успеха: Элементы или условия, которые способствуют успешной реализации проекта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Риск-менеджмент: Процесс, включающий идентификацию, оценку и </a:t>
            </a:r>
            <a:r>
              <a:rPr lang="ru-RU" sz="1400" dirty="0" err="1"/>
              <a:t>приоритизацию</a:t>
            </a:r>
            <a:r>
              <a:rPr lang="ru-RU" sz="1400" dirty="0"/>
              <a:t> рисков (определенные как комбинации их вероятности и последствий) и последующую координацию и экономическую эффективность использования ресурсов для контроля вероятности и/или влияния неприемлемых событий.</a:t>
            </a:r>
          </a:p>
          <a:p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475488" y="1947672"/>
            <a:ext cx="5516237" cy="4425696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документации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25" y="2380598"/>
            <a:ext cx="5815905" cy="291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5587391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3184935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="" xmlns:a16="http://schemas.microsoft.com/office/drawing/2014/main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="" xmlns:a16="http://schemas.microsoft.com/office/drawing/2014/main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1241</Words>
  <Application>Microsoft Office PowerPoint</Application>
  <PresentationFormat>Произвольный</PresentationFormat>
  <Paragraphs>228</Paragraphs>
  <Slides>18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Предметная область</vt:lpstr>
      <vt:lpstr>Основные термины, понятия и определения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Технологии и инструменты реализации</vt:lpstr>
      <vt:lpstr>Архитектура системы</vt:lpstr>
      <vt:lpstr>Входные и выходные данные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Научная новизна и практическая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101</cp:revision>
  <cp:lastPrinted>2021-11-11T13:08:42Z</cp:lastPrinted>
  <dcterms:created xsi:type="dcterms:W3CDTF">2021-11-11T08:52:47Z</dcterms:created>
  <dcterms:modified xsi:type="dcterms:W3CDTF">2024-05-28T16:15:58Z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